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81" r:id="rId13"/>
    <p:sldId id="269" r:id="rId14"/>
    <p:sldId id="268" r:id="rId15"/>
    <p:sldId id="271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17"/>
    <p:restoredTop sz="94668"/>
  </p:normalViewPr>
  <p:slideViewPr>
    <p:cSldViewPr snapToGrid="0">
      <p:cViewPr varScale="1">
        <p:scale>
          <a:sx n="127" d="100"/>
          <a:sy n="127" d="100"/>
        </p:scale>
        <p:origin x="424" y="184"/>
      </p:cViewPr>
      <p:guideLst/>
    </p:cSldViewPr>
  </p:slideViewPr>
  <p:outlineViewPr>
    <p:cViewPr>
      <p:scale>
        <a:sx n="33" d="100"/>
        <a:sy n="33" d="100"/>
      </p:scale>
      <p:origin x="0" y="-571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90B785-CBD9-435F-8372-4F9C55D23FA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4DA2F18-4C4C-491E-A1DC-F2EF55BEACE4}">
      <dgm:prSet/>
      <dgm:spPr/>
      <dgm:t>
        <a:bodyPr/>
        <a:lstStyle/>
        <a:p>
          <a:r>
            <a:rPr lang="en-US"/>
            <a:t>Histogram</a:t>
          </a:r>
        </a:p>
      </dgm:t>
    </dgm:pt>
    <dgm:pt modelId="{5806C241-F1A5-4AFE-B8FA-A9DD41B78C49}" type="parTrans" cxnId="{E7FBB0C0-EDE2-4019-977B-94E461FB37B8}">
      <dgm:prSet/>
      <dgm:spPr/>
      <dgm:t>
        <a:bodyPr/>
        <a:lstStyle/>
        <a:p>
          <a:endParaRPr lang="en-US"/>
        </a:p>
      </dgm:t>
    </dgm:pt>
    <dgm:pt modelId="{FF3ED5AF-1188-464D-BBC6-108D8A7C4836}" type="sibTrans" cxnId="{E7FBB0C0-EDE2-4019-977B-94E461FB37B8}">
      <dgm:prSet/>
      <dgm:spPr/>
      <dgm:t>
        <a:bodyPr/>
        <a:lstStyle/>
        <a:p>
          <a:endParaRPr lang="en-US"/>
        </a:p>
      </dgm:t>
    </dgm:pt>
    <dgm:pt modelId="{D255FBF8-C08C-4590-886D-89D3F86AEBD6}">
      <dgm:prSet/>
      <dgm:spPr/>
      <dgm:t>
        <a:bodyPr/>
        <a:lstStyle/>
        <a:p>
          <a:r>
            <a:rPr lang="en-US"/>
            <a:t>Box Plot</a:t>
          </a:r>
        </a:p>
      </dgm:t>
    </dgm:pt>
    <dgm:pt modelId="{B2CF8661-BFD7-44AE-BD00-6C62C3BBAD68}" type="parTrans" cxnId="{5EF6EA74-3ACD-4F7B-B94C-FFDBEE05F04B}">
      <dgm:prSet/>
      <dgm:spPr/>
      <dgm:t>
        <a:bodyPr/>
        <a:lstStyle/>
        <a:p>
          <a:endParaRPr lang="en-US"/>
        </a:p>
      </dgm:t>
    </dgm:pt>
    <dgm:pt modelId="{DAA411DE-F3E1-4045-BE67-516C79B73E84}" type="sibTrans" cxnId="{5EF6EA74-3ACD-4F7B-B94C-FFDBEE05F04B}">
      <dgm:prSet/>
      <dgm:spPr/>
      <dgm:t>
        <a:bodyPr/>
        <a:lstStyle/>
        <a:p>
          <a:endParaRPr lang="en-US"/>
        </a:p>
      </dgm:t>
    </dgm:pt>
    <dgm:pt modelId="{13634A06-A7DB-416E-A300-9532C3E48322}">
      <dgm:prSet/>
      <dgm:spPr/>
      <dgm:t>
        <a:bodyPr/>
        <a:lstStyle/>
        <a:p>
          <a:r>
            <a:rPr lang="en-US"/>
            <a:t>Scatter Plot</a:t>
          </a:r>
        </a:p>
      </dgm:t>
    </dgm:pt>
    <dgm:pt modelId="{D87002FF-DEB9-41B4-A49E-D2A4E72E856A}" type="parTrans" cxnId="{F1C073F2-B69C-4794-946B-4F5A1328156D}">
      <dgm:prSet/>
      <dgm:spPr/>
      <dgm:t>
        <a:bodyPr/>
        <a:lstStyle/>
        <a:p>
          <a:endParaRPr lang="en-US"/>
        </a:p>
      </dgm:t>
    </dgm:pt>
    <dgm:pt modelId="{257AAEB9-B011-4B4D-8F45-A0416622AE57}" type="sibTrans" cxnId="{F1C073F2-B69C-4794-946B-4F5A1328156D}">
      <dgm:prSet/>
      <dgm:spPr/>
      <dgm:t>
        <a:bodyPr/>
        <a:lstStyle/>
        <a:p>
          <a:endParaRPr lang="en-US"/>
        </a:p>
      </dgm:t>
    </dgm:pt>
    <dgm:pt modelId="{D9F12525-0346-4494-B2AB-56F2591F4C04}">
      <dgm:prSet/>
      <dgm:spPr/>
      <dgm:t>
        <a:bodyPr/>
        <a:lstStyle/>
        <a:p>
          <a:r>
            <a:rPr lang="en-US"/>
            <a:t>Pair Plot</a:t>
          </a:r>
        </a:p>
      </dgm:t>
    </dgm:pt>
    <dgm:pt modelId="{693797FA-7DBA-4707-AE46-173CBBE5D469}" type="parTrans" cxnId="{0675215E-8E17-4E9E-A3EB-04FE449051FF}">
      <dgm:prSet/>
      <dgm:spPr/>
      <dgm:t>
        <a:bodyPr/>
        <a:lstStyle/>
        <a:p>
          <a:endParaRPr lang="en-US"/>
        </a:p>
      </dgm:t>
    </dgm:pt>
    <dgm:pt modelId="{6C021C16-D058-462B-8EC8-D790319A3538}" type="sibTrans" cxnId="{0675215E-8E17-4E9E-A3EB-04FE449051FF}">
      <dgm:prSet/>
      <dgm:spPr/>
      <dgm:t>
        <a:bodyPr/>
        <a:lstStyle/>
        <a:p>
          <a:endParaRPr lang="en-US"/>
        </a:p>
      </dgm:t>
    </dgm:pt>
    <dgm:pt modelId="{5CFBA42C-DC02-488A-9003-16644F0C0DAF}">
      <dgm:prSet/>
      <dgm:spPr/>
      <dgm:t>
        <a:bodyPr/>
        <a:lstStyle/>
        <a:p>
          <a:r>
            <a:rPr lang="en-US"/>
            <a:t>Correlation</a:t>
          </a:r>
        </a:p>
      </dgm:t>
    </dgm:pt>
    <dgm:pt modelId="{E880882E-1514-4276-B935-A41EB7FF85A2}" type="parTrans" cxnId="{7FD5381C-90E4-4A0E-9890-03FF26F5596B}">
      <dgm:prSet/>
      <dgm:spPr/>
      <dgm:t>
        <a:bodyPr/>
        <a:lstStyle/>
        <a:p>
          <a:endParaRPr lang="en-US"/>
        </a:p>
      </dgm:t>
    </dgm:pt>
    <dgm:pt modelId="{DEB8F709-24A1-4FB0-BD30-659337878AD3}" type="sibTrans" cxnId="{7FD5381C-90E4-4A0E-9890-03FF26F5596B}">
      <dgm:prSet/>
      <dgm:spPr/>
      <dgm:t>
        <a:bodyPr/>
        <a:lstStyle/>
        <a:p>
          <a:endParaRPr lang="en-US"/>
        </a:p>
      </dgm:t>
    </dgm:pt>
    <dgm:pt modelId="{7F9419B5-D812-054C-93A5-F34A5753AB2A}" type="pres">
      <dgm:prSet presAssocID="{3890B785-CBD9-435F-8372-4F9C55D23FAE}" presName="linear" presStyleCnt="0">
        <dgm:presLayoutVars>
          <dgm:animLvl val="lvl"/>
          <dgm:resizeHandles val="exact"/>
        </dgm:presLayoutVars>
      </dgm:prSet>
      <dgm:spPr/>
    </dgm:pt>
    <dgm:pt modelId="{78796DF3-B459-E04A-9082-09B09ADF6D3C}" type="pres">
      <dgm:prSet presAssocID="{14DA2F18-4C4C-491E-A1DC-F2EF55BEACE4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84C46C4-9053-7643-997B-EF1E9C3F4909}" type="pres">
      <dgm:prSet presAssocID="{FF3ED5AF-1188-464D-BBC6-108D8A7C4836}" presName="spacer" presStyleCnt="0"/>
      <dgm:spPr/>
    </dgm:pt>
    <dgm:pt modelId="{56008A54-DBA0-514B-AFD0-CCAB71B600C1}" type="pres">
      <dgm:prSet presAssocID="{D255FBF8-C08C-4590-886D-89D3F86AEBD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D2B5CA1-C761-B840-82D6-340965E1729F}" type="pres">
      <dgm:prSet presAssocID="{DAA411DE-F3E1-4045-BE67-516C79B73E84}" presName="spacer" presStyleCnt="0"/>
      <dgm:spPr/>
    </dgm:pt>
    <dgm:pt modelId="{1308199C-02DC-8B41-80E9-5F19D6A76A3C}" type="pres">
      <dgm:prSet presAssocID="{13634A06-A7DB-416E-A300-9532C3E4832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04E171A-2EF6-2541-AABB-D20B0EAA52EA}" type="pres">
      <dgm:prSet presAssocID="{257AAEB9-B011-4B4D-8F45-A0416622AE57}" presName="spacer" presStyleCnt="0"/>
      <dgm:spPr/>
    </dgm:pt>
    <dgm:pt modelId="{3FF88E21-0B2B-974C-8F95-EC2C7510F158}" type="pres">
      <dgm:prSet presAssocID="{D9F12525-0346-4494-B2AB-56F2591F4C0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F373A60-FD15-5C42-AA6E-9779D8DCD9A2}" type="pres">
      <dgm:prSet presAssocID="{6C021C16-D058-462B-8EC8-D790319A3538}" presName="spacer" presStyleCnt="0"/>
      <dgm:spPr/>
    </dgm:pt>
    <dgm:pt modelId="{A8D27440-D627-754E-9F44-FA43CC18818C}" type="pres">
      <dgm:prSet presAssocID="{5CFBA42C-DC02-488A-9003-16644F0C0DAF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7FD5381C-90E4-4A0E-9890-03FF26F5596B}" srcId="{3890B785-CBD9-435F-8372-4F9C55D23FAE}" destId="{5CFBA42C-DC02-488A-9003-16644F0C0DAF}" srcOrd="4" destOrd="0" parTransId="{E880882E-1514-4276-B935-A41EB7FF85A2}" sibTransId="{DEB8F709-24A1-4FB0-BD30-659337878AD3}"/>
    <dgm:cxn modelId="{851B882B-5CAA-BD4F-90A9-4EB30A53F6D9}" type="presOf" srcId="{3890B785-CBD9-435F-8372-4F9C55D23FAE}" destId="{7F9419B5-D812-054C-93A5-F34A5753AB2A}" srcOrd="0" destOrd="0" presId="urn:microsoft.com/office/officeart/2005/8/layout/vList2"/>
    <dgm:cxn modelId="{1A03AC33-64F6-CD40-8BF9-ACB366CB6873}" type="presOf" srcId="{13634A06-A7DB-416E-A300-9532C3E48322}" destId="{1308199C-02DC-8B41-80E9-5F19D6A76A3C}" srcOrd="0" destOrd="0" presId="urn:microsoft.com/office/officeart/2005/8/layout/vList2"/>
    <dgm:cxn modelId="{94CFA73F-CCAD-A645-9E58-4C1947315F02}" type="presOf" srcId="{D9F12525-0346-4494-B2AB-56F2591F4C04}" destId="{3FF88E21-0B2B-974C-8F95-EC2C7510F158}" srcOrd="0" destOrd="0" presId="urn:microsoft.com/office/officeart/2005/8/layout/vList2"/>
    <dgm:cxn modelId="{0675215E-8E17-4E9E-A3EB-04FE449051FF}" srcId="{3890B785-CBD9-435F-8372-4F9C55D23FAE}" destId="{D9F12525-0346-4494-B2AB-56F2591F4C04}" srcOrd="3" destOrd="0" parTransId="{693797FA-7DBA-4707-AE46-173CBBE5D469}" sibTransId="{6C021C16-D058-462B-8EC8-D790319A3538}"/>
    <dgm:cxn modelId="{5EF6EA74-3ACD-4F7B-B94C-FFDBEE05F04B}" srcId="{3890B785-CBD9-435F-8372-4F9C55D23FAE}" destId="{D255FBF8-C08C-4590-886D-89D3F86AEBD6}" srcOrd="1" destOrd="0" parTransId="{B2CF8661-BFD7-44AE-BD00-6C62C3BBAD68}" sibTransId="{DAA411DE-F3E1-4045-BE67-516C79B73E84}"/>
    <dgm:cxn modelId="{A4253C8F-EF64-9E49-B430-180C431CB61D}" type="presOf" srcId="{14DA2F18-4C4C-491E-A1DC-F2EF55BEACE4}" destId="{78796DF3-B459-E04A-9082-09B09ADF6D3C}" srcOrd="0" destOrd="0" presId="urn:microsoft.com/office/officeart/2005/8/layout/vList2"/>
    <dgm:cxn modelId="{E7FBB0C0-EDE2-4019-977B-94E461FB37B8}" srcId="{3890B785-CBD9-435F-8372-4F9C55D23FAE}" destId="{14DA2F18-4C4C-491E-A1DC-F2EF55BEACE4}" srcOrd="0" destOrd="0" parTransId="{5806C241-F1A5-4AFE-B8FA-A9DD41B78C49}" sibTransId="{FF3ED5AF-1188-464D-BBC6-108D8A7C4836}"/>
    <dgm:cxn modelId="{F908F2C1-E3E7-0342-B8BA-0E18AAA0F3E2}" type="presOf" srcId="{5CFBA42C-DC02-488A-9003-16644F0C0DAF}" destId="{A8D27440-D627-754E-9F44-FA43CC18818C}" srcOrd="0" destOrd="0" presId="urn:microsoft.com/office/officeart/2005/8/layout/vList2"/>
    <dgm:cxn modelId="{F1C073F2-B69C-4794-946B-4F5A1328156D}" srcId="{3890B785-CBD9-435F-8372-4F9C55D23FAE}" destId="{13634A06-A7DB-416E-A300-9532C3E48322}" srcOrd="2" destOrd="0" parTransId="{D87002FF-DEB9-41B4-A49E-D2A4E72E856A}" sibTransId="{257AAEB9-B011-4B4D-8F45-A0416622AE57}"/>
    <dgm:cxn modelId="{7AAD4EF8-06CF-5D48-B82F-372D318D1CDE}" type="presOf" srcId="{D255FBF8-C08C-4590-886D-89D3F86AEBD6}" destId="{56008A54-DBA0-514B-AFD0-CCAB71B600C1}" srcOrd="0" destOrd="0" presId="urn:microsoft.com/office/officeart/2005/8/layout/vList2"/>
    <dgm:cxn modelId="{D4EEADB6-A890-6842-B3C5-47AE87AF59DB}" type="presParOf" srcId="{7F9419B5-D812-054C-93A5-F34A5753AB2A}" destId="{78796DF3-B459-E04A-9082-09B09ADF6D3C}" srcOrd="0" destOrd="0" presId="urn:microsoft.com/office/officeart/2005/8/layout/vList2"/>
    <dgm:cxn modelId="{7FE8A358-B131-424F-8EFA-A7A6DAFEF6F8}" type="presParOf" srcId="{7F9419B5-D812-054C-93A5-F34A5753AB2A}" destId="{B84C46C4-9053-7643-997B-EF1E9C3F4909}" srcOrd="1" destOrd="0" presId="urn:microsoft.com/office/officeart/2005/8/layout/vList2"/>
    <dgm:cxn modelId="{FE665EA3-F3E7-2346-A49B-0B9235F91331}" type="presParOf" srcId="{7F9419B5-D812-054C-93A5-F34A5753AB2A}" destId="{56008A54-DBA0-514B-AFD0-CCAB71B600C1}" srcOrd="2" destOrd="0" presId="urn:microsoft.com/office/officeart/2005/8/layout/vList2"/>
    <dgm:cxn modelId="{E1F8E0CD-8DB8-C84D-B449-834D0F83B4B7}" type="presParOf" srcId="{7F9419B5-D812-054C-93A5-F34A5753AB2A}" destId="{7D2B5CA1-C761-B840-82D6-340965E1729F}" srcOrd="3" destOrd="0" presId="urn:microsoft.com/office/officeart/2005/8/layout/vList2"/>
    <dgm:cxn modelId="{4FE187FC-D734-5E4B-B1E6-7132B1FCE702}" type="presParOf" srcId="{7F9419B5-D812-054C-93A5-F34A5753AB2A}" destId="{1308199C-02DC-8B41-80E9-5F19D6A76A3C}" srcOrd="4" destOrd="0" presId="urn:microsoft.com/office/officeart/2005/8/layout/vList2"/>
    <dgm:cxn modelId="{CDB7FFC7-7981-194B-BE36-9A38807DC17C}" type="presParOf" srcId="{7F9419B5-D812-054C-93A5-F34A5753AB2A}" destId="{104E171A-2EF6-2541-AABB-D20B0EAA52EA}" srcOrd="5" destOrd="0" presId="urn:microsoft.com/office/officeart/2005/8/layout/vList2"/>
    <dgm:cxn modelId="{31B84AD3-445E-5C49-812F-0A50582251D3}" type="presParOf" srcId="{7F9419B5-D812-054C-93A5-F34A5753AB2A}" destId="{3FF88E21-0B2B-974C-8F95-EC2C7510F158}" srcOrd="6" destOrd="0" presId="urn:microsoft.com/office/officeart/2005/8/layout/vList2"/>
    <dgm:cxn modelId="{DBD2D2B8-A387-2C42-9F4E-2C7B82EB99E3}" type="presParOf" srcId="{7F9419B5-D812-054C-93A5-F34A5753AB2A}" destId="{9F373A60-FD15-5C42-AA6E-9779D8DCD9A2}" srcOrd="7" destOrd="0" presId="urn:microsoft.com/office/officeart/2005/8/layout/vList2"/>
    <dgm:cxn modelId="{4FAB2BB7-BCBE-6E4E-8560-F84E724235DD}" type="presParOf" srcId="{7F9419B5-D812-054C-93A5-F34A5753AB2A}" destId="{A8D27440-D627-754E-9F44-FA43CC18818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796DF3-B459-E04A-9082-09B09ADF6D3C}">
      <dsp:nvSpPr>
        <dsp:cNvPr id="0" name=""/>
        <dsp:cNvSpPr/>
      </dsp:nvSpPr>
      <dsp:spPr>
        <a:xfrm>
          <a:off x="0" y="59032"/>
          <a:ext cx="6055450" cy="100737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Histogram</a:t>
          </a:r>
        </a:p>
      </dsp:txBody>
      <dsp:txXfrm>
        <a:off x="49176" y="108208"/>
        <a:ext cx="5957098" cy="909018"/>
      </dsp:txXfrm>
    </dsp:sp>
    <dsp:sp modelId="{56008A54-DBA0-514B-AFD0-CCAB71B600C1}">
      <dsp:nvSpPr>
        <dsp:cNvPr id="0" name=""/>
        <dsp:cNvSpPr/>
      </dsp:nvSpPr>
      <dsp:spPr>
        <a:xfrm>
          <a:off x="0" y="1187362"/>
          <a:ext cx="6055450" cy="1007370"/>
        </a:xfrm>
        <a:prstGeom prst="roundRect">
          <a:avLst/>
        </a:prstGeom>
        <a:solidFill>
          <a:schemeClr val="accent2">
            <a:hueOff val="-1484199"/>
            <a:satOff val="0"/>
            <a:lumOff val="-60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Box Plot</a:t>
          </a:r>
        </a:p>
      </dsp:txBody>
      <dsp:txXfrm>
        <a:off x="49176" y="1236538"/>
        <a:ext cx="5957098" cy="909018"/>
      </dsp:txXfrm>
    </dsp:sp>
    <dsp:sp modelId="{1308199C-02DC-8B41-80E9-5F19D6A76A3C}">
      <dsp:nvSpPr>
        <dsp:cNvPr id="0" name=""/>
        <dsp:cNvSpPr/>
      </dsp:nvSpPr>
      <dsp:spPr>
        <a:xfrm>
          <a:off x="0" y="2315692"/>
          <a:ext cx="6055450" cy="1007370"/>
        </a:xfrm>
        <a:prstGeom prst="roundRect">
          <a:avLst/>
        </a:prstGeom>
        <a:solidFill>
          <a:schemeClr val="accent2">
            <a:hueOff val="-2968397"/>
            <a:satOff val="0"/>
            <a:lumOff val="-12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Scatter Plot</a:t>
          </a:r>
        </a:p>
      </dsp:txBody>
      <dsp:txXfrm>
        <a:off x="49176" y="2364868"/>
        <a:ext cx="5957098" cy="909018"/>
      </dsp:txXfrm>
    </dsp:sp>
    <dsp:sp modelId="{3FF88E21-0B2B-974C-8F95-EC2C7510F158}">
      <dsp:nvSpPr>
        <dsp:cNvPr id="0" name=""/>
        <dsp:cNvSpPr/>
      </dsp:nvSpPr>
      <dsp:spPr>
        <a:xfrm>
          <a:off x="0" y="3444022"/>
          <a:ext cx="6055450" cy="1007370"/>
        </a:xfrm>
        <a:prstGeom prst="roundRect">
          <a:avLst/>
        </a:prstGeom>
        <a:solidFill>
          <a:schemeClr val="accent2">
            <a:hueOff val="-4452596"/>
            <a:satOff val="0"/>
            <a:lumOff val="-180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Pair Plot</a:t>
          </a:r>
        </a:p>
      </dsp:txBody>
      <dsp:txXfrm>
        <a:off x="49176" y="3493198"/>
        <a:ext cx="5957098" cy="909018"/>
      </dsp:txXfrm>
    </dsp:sp>
    <dsp:sp modelId="{A8D27440-D627-754E-9F44-FA43CC18818C}">
      <dsp:nvSpPr>
        <dsp:cNvPr id="0" name=""/>
        <dsp:cNvSpPr/>
      </dsp:nvSpPr>
      <dsp:spPr>
        <a:xfrm>
          <a:off x="0" y="4572352"/>
          <a:ext cx="6055450" cy="1007370"/>
        </a:xfrm>
        <a:prstGeom prst="roundRect">
          <a:avLst/>
        </a:prstGeom>
        <a:solidFill>
          <a:schemeClr val="accent2">
            <a:hueOff val="-5936795"/>
            <a:satOff val="0"/>
            <a:lumOff val="-2411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Correlation</a:t>
          </a:r>
        </a:p>
      </dsp:txBody>
      <dsp:txXfrm>
        <a:off x="49176" y="4621528"/>
        <a:ext cx="5957098" cy="9090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9D2BB-F77A-1C4D-BE74-44EAF56B19D9}" type="datetimeFigureOut">
              <a:rPr lang="en-US" smtClean="0"/>
              <a:t>12/3/24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D41EFD-876A-AE49-B540-B512BB19E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56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D41EFD-876A-AE49-B540-B512BB19EE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494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12/3/24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910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811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12/3/24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3271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99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12/3/24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534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12/3/24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662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12/3/24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64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12/3/24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50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12/3/24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7376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12/3/24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178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12/3/24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981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12/3/24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119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38E7D36-B1C9-463C-983F-AEA5810A6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7B9A221-B33F-47C2-85FF-2C8F363D7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D0E0EF1-7626-4514-9337-271DD661B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F0B1492-9A00-4F80-8771-0BB2C2C43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FAC7B62-8ACC-41ED-80AB-8D1CDF38B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45FF525-9A83-4625-99D9-B267BDE07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Slide Background">
            <a:extLst>
              <a:ext uri="{FF2B5EF4-FFF2-40B4-BE49-F238E27FC236}">
                <a16:creationId xmlns:a16="http://schemas.microsoft.com/office/drawing/2014/main" id="{649C91A9-84E7-4BF0-9026-62F01380D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D5879-0765-6C8B-20A8-6C1A5D27E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773" y="415389"/>
            <a:ext cx="4846511" cy="2544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marR="0" indent="0">
              <a:lnSpc>
                <a:spcPct val="90000"/>
              </a:lnSpc>
              <a:spcAft>
                <a:spcPts val="58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ENERGY EFFICIENCY OF BUILDINGS</a:t>
            </a:r>
            <a:b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Advanced Statistical Learning - I</a:t>
            </a:r>
            <a:b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Group 8</a:t>
            </a:r>
            <a: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INSTRUCTOR:  Prof. CHING CHI YANG</a:t>
            </a:r>
            <a: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76A899-EE2B-A71E-3738-B54204903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774" y="3566161"/>
            <a:ext cx="5389392" cy="2551176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4767580" marR="0">
              <a:lnSpc>
                <a:spcPct val="100000"/>
              </a:lnSpc>
              <a:spcAft>
                <a:spcPts val="195"/>
              </a:spcAft>
            </a:pPr>
            <a:r>
              <a:rPr lang="en-US" sz="800" b="1" dirty="0">
                <a:effectLst/>
              </a:rPr>
              <a:t>		</a:t>
            </a:r>
            <a:endParaRPr lang="en-US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" marR="226695">
              <a:lnSpc>
                <a:spcPct val="100000"/>
              </a:lnSpc>
              <a:spcAft>
                <a:spcPts val="46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By:</a:t>
            </a:r>
          </a:p>
          <a:p>
            <a:pPr marL="6350" marR="226695">
              <a:lnSpc>
                <a:spcPct val="100000"/>
              </a:lnSpc>
              <a:spcAft>
                <a:spcPts val="46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DUNDI SANDEEP DADDALA – </a:t>
            </a:r>
            <a:r>
              <a:rPr lang="en-US" sz="1400" u="sng" dirty="0" err="1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ddaddala@memphis.edu</a:t>
            </a:r>
            <a:endParaRPr lang="en-US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" marR="226695">
              <a:lnSpc>
                <a:spcPct val="100000"/>
              </a:lnSpc>
              <a:spcAft>
                <a:spcPts val="46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SAI MEGHANA DEVARASETTY – </a:t>
            </a:r>
            <a:r>
              <a:rPr lang="en-US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sdvrstty@memphis.edu</a:t>
            </a:r>
            <a:endParaRPr lang="en-US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" marR="226060">
              <a:lnSpc>
                <a:spcPct val="100000"/>
              </a:lnSpc>
              <a:spcAft>
                <a:spcPts val="46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NAGENDRA VARAPRASAD BATHULA -</a:t>
            </a:r>
            <a:r>
              <a:rPr lang="en-US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n.bathula@memphis.edu</a:t>
            </a: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6350" marR="226060">
              <a:lnSpc>
                <a:spcPct val="100000"/>
              </a:lnSpc>
              <a:spcAft>
                <a:spcPts val="46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SURYA TEJA MADDILI– </a:t>
            </a:r>
            <a:r>
              <a:rPr lang="en-US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smaddili@memphis.edu</a:t>
            </a: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6350" marR="226060">
              <a:lnSpc>
                <a:spcPct val="100000"/>
              </a:lnSpc>
              <a:spcAft>
                <a:spcPts val="118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MOHAN DUTT UPPUTURI – </a:t>
            </a:r>
            <a:r>
              <a:rPr lang="en-US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mpputuri@memphis.edu</a:t>
            </a:r>
            <a:endParaRPr lang="en-US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800" dirty="0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B47378D-AD27-45D0-8C1C-5B1098DCC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32004" y="0"/>
            <a:ext cx="6559995" cy="6858000"/>
          </a:xfrm>
          <a:prstGeom prst="rect">
            <a:avLst/>
          </a:prstGeom>
          <a:ln>
            <a:noFill/>
          </a:ln>
          <a:effectLst>
            <a:outerShdw blurRad="381000" dist="317500" dir="852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white logo&#10;&#10;Description automatically generated">
            <a:extLst>
              <a:ext uri="{FF2B5EF4-FFF2-40B4-BE49-F238E27FC236}">
                <a16:creationId xmlns:a16="http://schemas.microsoft.com/office/drawing/2014/main" id="{51005C81-590D-9EA3-9F70-37C561EAA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338" y="1292845"/>
            <a:ext cx="4511442" cy="4511442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84789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2D02E-D00F-6E9D-3B3F-8F1FCBA1BEA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27000"/>
            <a:ext cx="4160838" cy="1011238"/>
          </a:xfrm>
        </p:spPr>
        <p:txBody>
          <a:bodyPr>
            <a:normAutofit/>
          </a:bodyPr>
          <a:lstStyle/>
          <a:p>
            <a:r>
              <a:rPr lang="en-US" dirty="0"/>
              <a:t>PAIR PLOT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549FF1-8BBD-4182-EF7B-54064745231A}"/>
              </a:ext>
            </a:extLst>
          </p:cNvPr>
          <p:cNvSpPr txBox="1"/>
          <p:nvPr/>
        </p:nvSpPr>
        <p:spPr>
          <a:xfrm>
            <a:off x="8112642" y="1690574"/>
            <a:ext cx="36150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pair plot reveals correlations between building characteristics and heating load. Overall Height and Wall Area show strong positive correlations (0.889 and 0.456) with heating load. Relative Compactness shows a negative correlation(-0.204). Orientation, Glazing Area, and Glazing Area Distribution show minimal correlations (near 0) with heating load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1BEE69-9B6F-9EB3-34B9-D0FD084DA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5683"/>
            <a:ext cx="7772400" cy="606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67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8D538-5EBD-3287-E265-B37B2C27575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223250" y="117475"/>
            <a:ext cx="3968750" cy="638175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CORRELATION MATRIX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BC63995-B11C-F6F4-3596-D4C87D3B9FB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98365" y="571500"/>
            <a:ext cx="5393635" cy="6169025"/>
          </a:xfrm>
        </p:spPr>
        <p:txBody>
          <a:bodyPr anchor="ctr"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Strong Positive Correlations:</a:t>
            </a:r>
          </a:p>
          <a:p>
            <a:pPr marL="571500" lvl="1" indent="-342900">
              <a:buFont typeface="Courier New" panose="02070309020205020404" pitchFamily="49" charset="0"/>
              <a:buChar char="o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Overall Height and Heating Load (0.889): Taller buildings tend to have higher heating loads</a:t>
            </a:r>
          </a:p>
          <a:p>
            <a:pPr marL="571500" lvl="1" indent="-342900">
              <a:buFont typeface="Courier New" panose="02070309020205020404" pitchFamily="49" charset="0"/>
              <a:buChar char="o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Wall Area and Heating Load (0.456): Larger wall areas correspond to increased heating requirements</a:t>
            </a:r>
          </a:p>
          <a:p>
            <a:pPr marL="571500" lvl="1" indent="-342900">
              <a:buFont typeface="Courier New" panose="02070309020205020404" pitchFamily="49" charset="0"/>
              <a:buChar char="o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Glazing Area and Heating Load (0.270): More window area leads to higher heating needs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Weak or No Correlations:</a:t>
            </a:r>
          </a:p>
          <a:p>
            <a:pPr marL="571500" lvl="1" indent="-342900">
              <a:buFont typeface="Courier New" panose="02070309020205020404" pitchFamily="49" charset="0"/>
              <a:buChar char="o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Relative Compactness and Heating Load (-0.204): Slight negative relationship</a:t>
            </a:r>
          </a:p>
          <a:p>
            <a:pPr marL="571500" lvl="1" indent="-342900">
              <a:buFont typeface="Courier New" panose="02070309020205020404" pitchFamily="49" charset="0"/>
              <a:buChar char="o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Orientation (0.000): No significant impact on heating load</a:t>
            </a:r>
          </a:p>
          <a:p>
            <a:pPr marL="571500" lvl="1" indent="-342900">
              <a:buFont typeface="Courier New" panose="02070309020205020404" pitchFamily="49" charset="0"/>
              <a:buChar char="o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Glazing Area Distribution (0.087): Minimal influence on heating requirements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 descr="A diagram of different types of objects&#10;&#10;Description automatically generated">
            <a:extLst>
              <a:ext uri="{FF2B5EF4-FFF2-40B4-BE49-F238E27FC236}">
                <a16:creationId xmlns:a16="http://schemas.microsoft.com/office/drawing/2014/main" id="{F766E280-4E7F-4BD3-E1A4-B9F1D10522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21" r="15002" b="-1"/>
          <a:stretch/>
        </p:blipFill>
        <p:spPr>
          <a:xfrm>
            <a:off x="-1" y="-2"/>
            <a:ext cx="6374929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239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48AF81B-30C3-BDBD-399C-0CA8747FFAB7}"/>
              </a:ext>
            </a:extLst>
          </p:cNvPr>
          <p:cNvSpPr txBox="1"/>
          <p:nvPr/>
        </p:nvSpPr>
        <p:spPr>
          <a:xfrm>
            <a:off x="1722474" y="203081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7CBA299-BEF6-031B-C84A-B8CBDCD9DE2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2659" y="331596"/>
            <a:ext cx="4632289" cy="1018739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Summary of a linear model for checking multicollinearity</a:t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summary(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Surface_Area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~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Wall_Area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Roof_Area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data = building_data_no_y2))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C60EE8-E8F8-338F-5E56-05D6C71A8AA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96000" y="1190625"/>
            <a:ext cx="5700765" cy="525780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linear model summary for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Surface_Area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~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Wall_Area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Roof_Area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used to check for multicollinearity in the dataset. Here's why this step is important:</a:t>
            </a:r>
          </a:p>
          <a:p>
            <a:pPr algn="l"/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Perfect Multicollinearity: 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model shows a perfect linear relationship between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Surface_Area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the combination of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Wall_Area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Roof_Area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/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R-squared = 1: 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Multiple R-squared and Adjusted R-squared are both 1, indicating that 100% of the variance in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Surface_Area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explained by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Wall_Area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Roof_Area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/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Extremely Low p-value: 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F-statistic has an extremely low p-value (&lt; 2.2e-16), suggesting a highly significant relationship.</a:t>
            </a:r>
          </a:p>
          <a:p>
            <a:pPr algn="l"/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Coefficient Interpretation: 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coefficients show that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Surface_Area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Wall_Area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+ 2 *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Roof_Area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which is likely a geometric relationship in the building data.</a:t>
            </a:r>
          </a:p>
          <a:p>
            <a:pPr algn="l"/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 on Main Model: 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perfect correlation explains why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Roof_Area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was excluded (NA) in the main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Heating_Load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model due to singularity.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B0EFA6-CFB6-C8B4-58F9-95A4A26B1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4" y="1350335"/>
            <a:ext cx="5835950" cy="50980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031B007-A437-784B-AAA8-92289158AF63}"/>
              </a:ext>
            </a:extLst>
          </p:cNvPr>
          <p:cNvSpPr txBox="1"/>
          <p:nvPr/>
        </p:nvSpPr>
        <p:spPr>
          <a:xfrm>
            <a:off x="6709144" y="606056"/>
            <a:ext cx="418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REMOVING </a:t>
            </a:r>
            <a:r>
              <a:rPr lang="en-US" b="1" i="0" dirty="0">
                <a:effectLst/>
                <a:latin typeface="__fkGroteskNeue_598ab8"/>
              </a:rPr>
              <a:t>MULTICOLLINEARITY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63156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2A7FC5-5B4C-1A16-29D3-15539B1895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7644" b="1"/>
          <a:stretch/>
        </p:blipFill>
        <p:spPr>
          <a:xfrm>
            <a:off x="20" y="-2"/>
            <a:ext cx="4845848" cy="6858002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4750" y="-2"/>
            <a:ext cx="7347249" cy="3239337"/>
          </a:xfrm>
          <a:prstGeom prst="rect">
            <a:avLst/>
          </a:prstGeom>
          <a:ln>
            <a:noFill/>
          </a:ln>
          <a:effectLst>
            <a:outerShdw blurRad="139700" dist="88900" dir="5460000" sx="97000" sy="97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8FBC92-6647-EEDB-604C-EF0528C78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552" y="106018"/>
            <a:ext cx="5896335" cy="1012812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 MODEL SUMMARY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54204C-A78B-4662-2D2F-32374B4098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07050" y="1199792"/>
            <a:ext cx="5895975" cy="518775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1FF92BA-874E-408A-BFAD-416A7FFE5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111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Office building overlayed with stock market graphs">
            <a:extLst>
              <a:ext uri="{FF2B5EF4-FFF2-40B4-BE49-F238E27FC236}">
                <a16:creationId xmlns:a16="http://schemas.microsoft.com/office/drawing/2014/main" id="{11175974-E55B-69F1-45F2-D693C4B419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123" r="5888"/>
          <a:stretch/>
        </p:blipFill>
        <p:spPr>
          <a:xfrm>
            <a:off x="20" y="-2"/>
            <a:ext cx="484584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4750" y="-2"/>
            <a:ext cx="7347249" cy="3239337"/>
          </a:xfrm>
          <a:prstGeom prst="rect">
            <a:avLst/>
          </a:prstGeom>
          <a:ln>
            <a:noFill/>
          </a:ln>
          <a:effectLst>
            <a:outerShdw blurRad="139700" dist="88900" dir="5460000" sx="97000" sy="97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70B387-4972-FD6C-F891-1EA7A293E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552" y="225288"/>
            <a:ext cx="6503932" cy="30634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08A8F-B300-061E-61E7-F92D48BF5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6551" y="648586"/>
            <a:ext cx="5962579" cy="5984126"/>
          </a:xfrm>
        </p:spPr>
        <p:txBody>
          <a:bodyPr>
            <a:noAutofit/>
          </a:bodyPr>
          <a:lstStyle/>
          <a:p>
            <a:pPr algn="l"/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Development Steps</a:t>
            </a:r>
          </a:p>
          <a:p>
            <a:pPr algn="l"/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Data </a:t>
            </a:r>
            <a:r>
              <a:rPr lang="en-US" sz="1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SplittingTraining</a:t>
            </a: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set: 80% of 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Testing set: 20% of 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Random seed: 123</a:t>
            </a:r>
          </a:p>
          <a:p>
            <a:pPr algn="l"/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Cross-Validation </a:t>
            </a:r>
            <a:r>
              <a:rPr lang="en-US" sz="1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SetupMethod</a:t>
            </a: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10-fold cross-validation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Samples: 616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Predictors: 6</a:t>
            </a:r>
          </a:p>
          <a:p>
            <a:pPr algn="l"/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Model </a:t>
            </a:r>
            <a:r>
              <a:rPr lang="en-US" sz="1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PerformanceCross</a:t>
            </a: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-Validation Results:</a:t>
            </a:r>
          </a:p>
          <a:p>
            <a:pPr algn="l"/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RMSE: 2.97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R-squared: 0.913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MAE: 2.20</a:t>
            </a:r>
          </a:p>
          <a:p>
            <a:pPr algn="l"/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Final Model </a:t>
            </a:r>
            <a:r>
              <a:rPr lang="en-US" sz="1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StatisticsMultiple</a:t>
            </a: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R-squared: 0.913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Adjusted R-squared: 0.912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F-statistic: 1063 (p-value &lt; 2.2e-16)</a:t>
            </a:r>
          </a:p>
          <a:p>
            <a:pPr algn="l"/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Test Set </a:t>
            </a:r>
            <a:r>
              <a:rPr lang="en-US" sz="1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PerformanceRMSE</a:t>
            </a: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2.98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R-squared: 0.915</a:t>
            </a:r>
          </a:p>
          <a:p>
            <a:pPr algn="l"/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6. Significant Predictors (p &lt; 0.001):Overall Height (5.52)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Glazing Area (19.57)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Wall Area (0.037)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Relative Compactness (-13.33)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1FF92BA-874E-408A-BFAD-416A7FFE5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54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284A420-F50C-4C2C-B88E-E6F4EF504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93A6D2E-5228-4998-9E24-EFCCA0246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ADB48DB-8E25-4F2F-8C02-5B7939372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32BA7E3-7313-49C8-A245-A85BDEB13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922E0291-99C8-40F9-ADAB-32589A3B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Hand holding a pen shading number on a sheet">
            <a:extLst>
              <a:ext uri="{FF2B5EF4-FFF2-40B4-BE49-F238E27FC236}">
                <a16:creationId xmlns:a16="http://schemas.microsoft.com/office/drawing/2014/main" id="{9FD7D3DF-8B9B-E501-BCFC-57D5E4FD4A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/>
        </p:blipFill>
        <p:spPr>
          <a:xfrm>
            <a:off x="20" y="2"/>
            <a:ext cx="12191979" cy="685799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95830D2-F2AE-4DD8-B586-89B097791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E02263-FA6A-8962-6C84-FC542EDBF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9" y="871314"/>
            <a:ext cx="4755046" cy="25086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SUBSET SELECTION METHODS</a:t>
            </a: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A8F735B-89DD-459E-BB4B-B9E1603DE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2375" y="0"/>
            <a:ext cx="1051560" cy="6858000"/>
          </a:xfrm>
          <a:prstGeom prst="rect">
            <a:avLst/>
          </a:prstGeom>
          <a:ln>
            <a:noFill/>
          </a:ln>
          <a:effectLst>
            <a:outerShdw blurRad="190500" dist="76200" dir="570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AFF45CC-4046-4B20-8A54-5D613033F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445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7DE220E6-BA55-4F04-B3C4-F4985F3E7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tint">
            <a:extLst>
              <a:ext uri="{FF2B5EF4-FFF2-40B4-BE49-F238E27FC236}">
                <a16:creationId xmlns:a16="http://schemas.microsoft.com/office/drawing/2014/main" id="{5AE190BC-D2FD-433E-AB89-0DF68EFD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5644" y="0"/>
            <a:ext cx="1046356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6864" y="0"/>
            <a:ext cx="5815134" cy="6858000"/>
          </a:xfrm>
          <a:prstGeom prst="rect">
            <a:avLst/>
          </a:prstGeom>
          <a:ln>
            <a:noFill/>
          </a:ln>
          <a:effectLst>
            <a:outerShdw blurRad="508000" dist="1905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AA522E-C66A-BDD1-217B-0AB74C8FC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130" y="1"/>
            <a:ext cx="10334844" cy="90376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 ALGORITHM: BACKWARD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A9AF7F-87D1-E3E4-8329-9E7D13B07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367" y="1201386"/>
            <a:ext cx="4950255" cy="4455227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FE8DAF4-6124-DB10-E437-D7A9D4504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7112" y="903767"/>
            <a:ext cx="6111986" cy="5837275"/>
          </a:xfrm>
        </p:spPr>
        <p:txBody>
          <a:bodyPr anchor="ctr">
            <a:normAutofit fontScale="32500" lnSpcReduction="20000"/>
          </a:bodyPr>
          <a:lstStyle/>
          <a:p>
            <a:pPr algn="l"/>
            <a:r>
              <a:rPr lang="en-US" sz="5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Backward Selection &amp; Model Performance</a:t>
            </a:r>
          </a:p>
          <a:p>
            <a:pPr algn="l"/>
            <a:r>
              <a:rPr lang="en-US" sz="5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Model Selection Process: Started with 6 predictors</a:t>
            </a:r>
          </a:p>
          <a:p>
            <a:pPr algn="l"/>
            <a:r>
              <a:rPr lang="en-US" sz="5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Best Model (5 predictors):</a:t>
            </a:r>
          </a:p>
          <a:p>
            <a:pPr lvl="1"/>
            <a:r>
              <a:rPr lang="en-US" sz="5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Relative Compactness</a:t>
            </a:r>
          </a:p>
          <a:p>
            <a:pPr lvl="1"/>
            <a:r>
              <a:rPr lang="en-US" sz="5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Overall Height</a:t>
            </a:r>
          </a:p>
          <a:p>
            <a:pPr lvl="1"/>
            <a:r>
              <a:rPr lang="en-US" sz="5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Wall Area</a:t>
            </a:r>
          </a:p>
          <a:p>
            <a:pPr lvl="1"/>
            <a:r>
              <a:rPr lang="en-US" sz="5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Glazing Area</a:t>
            </a:r>
          </a:p>
          <a:p>
            <a:pPr lvl="1"/>
            <a:r>
              <a:rPr lang="en-US" sz="5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Glazing Area Distribution</a:t>
            </a:r>
          </a:p>
          <a:p>
            <a:pPr algn="l"/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5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Final Model Performance: RMSE: 2.97</a:t>
            </a:r>
          </a:p>
          <a:p>
            <a:pPr lvl="1"/>
            <a:r>
              <a:rPr lang="en-US" sz="5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MAE: 2.16</a:t>
            </a:r>
          </a:p>
          <a:p>
            <a:pPr lvl="1"/>
            <a:r>
              <a:rPr lang="en-US" sz="5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R-squared: 0.915</a:t>
            </a:r>
          </a:p>
          <a:p>
            <a:pPr algn="l"/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5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Key Insights: Overall Height shows strongest correlation with heating load</a:t>
            </a:r>
          </a:p>
          <a:p>
            <a:pPr lvl="1"/>
            <a:r>
              <a:rPr lang="en-US" sz="5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Orientation has no significant impact (excluded)</a:t>
            </a:r>
          </a:p>
          <a:p>
            <a:pPr lvl="1"/>
            <a:r>
              <a:rPr lang="en-US" sz="5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explains 91.5% of heating load variance</a:t>
            </a:r>
          </a:p>
          <a:p>
            <a:pPr lvl="1"/>
            <a:r>
              <a:rPr lang="en-US" sz="5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Cross-validation confirms model stability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7881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Slide Background">
            <a:extLst>
              <a:ext uri="{FF2B5EF4-FFF2-40B4-BE49-F238E27FC236}">
                <a16:creationId xmlns:a16="http://schemas.microsoft.com/office/drawing/2014/main" id="{6E9146AC-D06F-454E-BF29-EFEC73AE4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E18AC0D4-F32D-4067-9F63-E553F4AFF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3646710"/>
          </a:xfrm>
          <a:prstGeom prst="rect">
            <a:avLst/>
          </a:prstGeom>
          <a:ln>
            <a:noFill/>
          </a:ln>
          <a:effectLst>
            <a:outerShdw blurRad="317500" dist="1905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FF0C6-10A9-C399-BA52-F1A7B8C4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36886"/>
            <a:ext cx="4552903" cy="2414817"/>
          </a:xfrm>
        </p:spPr>
        <p:txBody>
          <a:bodyPr anchor="ctr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VISUALIZATIONS - BACKWARD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CD56F6B-6CD0-B6A5-99B7-93A1599BD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6209" y="836887"/>
            <a:ext cx="4380388" cy="2414816"/>
          </a:xfrm>
        </p:spPr>
        <p:txBody>
          <a:bodyPr anchor="ctr">
            <a:normAutofit/>
          </a:bodyPr>
          <a:lstStyle/>
          <a:p>
            <a:endParaRPr lang="en-US" sz="20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E499B2F-6D89-41AB-B19D-C0493939F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98588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542FED3-121B-6166-7A81-F3737A682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53" y="3646710"/>
            <a:ext cx="5048809" cy="3211289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0312DBC-1E71-4D99-37A2-CAA75AED2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209" y="3752727"/>
            <a:ext cx="5193988" cy="29992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FB5145-3725-D098-B517-687054A631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2663" y="106017"/>
            <a:ext cx="5877534" cy="354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00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D248CB-2610-0198-4682-1746242F7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765" y="0"/>
            <a:ext cx="10858770" cy="967563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 ALGORITHM: </a:t>
            </a:r>
            <a:r>
              <a:rPr lang="en-US" sz="4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FORWARD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788750-CDE5-BE51-DBF8-1B260213B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122" y="850605"/>
            <a:ext cx="5503586" cy="5932967"/>
          </a:xfrm>
        </p:spPr>
        <p:txBody>
          <a:bodyPr anchor="ctr">
            <a:noAutofit/>
          </a:bodyPr>
          <a:lstStyle/>
          <a:p>
            <a:pPr algn="l"/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Forward Selection &amp; Model Performance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Model Building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ProcessStarted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with no predictors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Best Model (5 variables selected):Overall Height (strongest predictor)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Glazing Area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Wall Area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Relative Compactness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Glazing Area Distribution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Model Performance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MetricsRMSE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2.97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MAE: 2.16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R-squared: 0.915</a:t>
            </a:r>
          </a:p>
          <a:p>
            <a:pPr algn="l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Key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FindingsModel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explains 91.5% of heating load variance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Orientation excluded (no significant impact)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Cross-validation confirms model stability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Identical results to backward selection</a:t>
            </a:r>
          </a:p>
          <a:p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stepwise approach identified the most influential architectural features for predicting building heating load.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AB500E9-B186-CD5D-99D6-D3D07B837D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198"/>
          <a:stretch/>
        </p:blipFill>
        <p:spPr>
          <a:xfrm>
            <a:off x="6699272" y="967564"/>
            <a:ext cx="5124133" cy="563764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2584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6E9146AC-D06F-454E-BF29-EFEC73AE4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18AC0D4-F32D-4067-9F63-E553F4AFF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3646710"/>
          </a:xfrm>
          <a:prstGeom prst="rect">
            <a:avLst/>
          </a:prstGeom>
          <a:ln>
            <a:noFill/>
          </a:ln>
          <a:effectLst>
            <a:outerShdw blurRad="317500" dist="1905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2D4E04-6DB4-CBD7-DC22-2483320B5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36886"/>
            <a:ext cx="4889190" cy="2414817"/>
          </a:xfrm>
        </p:spPr>
        <p:txBody>
          <a:bodyPr anchor="ctr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VISUALIZATIONS - </a:t>
            </a:r>
            <a:r>
              <a:rPr lang="en-US" sz="4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FORWARD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1A3FA590-A789-DEF4-6200-E96C27101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6209" y="836887"/>
            <a:ext cx="4380388" cy="2414816"/>
          </a:xfrm>
        </p:spPr>
        <p:txBody>
          <a:bodyPr anchor="ctr">
            <a:normAutofit/>
          </a:bodyPr>
          <a:lstStyle/>
          <a:p>
            <a:endParaRPr lang="en-US" sz="200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E499B2F-6D89-41AB-B19D-C0493939F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98588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83C3542-1A49-521B-F273-30D490E18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95" y="3458816"/>
            <a:ext cx="5797414" cy="3399183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14AF48-72C3-23E6-EC47-1AFCEF893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732" y="3828149"/>
            <a:ext cx="5797414" cy="29263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C791CA-E934-0B06-CFDD-EC0100961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0725" y="103518"/>
            <a:ext cx="5797414" cy="354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804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03E186-03C8-C500-4DA0-0EC5AE59D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582" y="116958"/>
            <a:ext cx="3968783" cy="1435395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effectLst/>
                <a:latin typeface="Times New Roman" panose="02020603050405020304" pitchFamily="18" charset="0"/>
              </a:rPr>
              <a:t>CONTENTS</a:t>
            </a:r>
            <a:br>
              <a:rPr lang="en-US" sz="4800" dirty="0">
                <a:effectLst/>
                <a:latin typeface="Times New Roman" panose="02020603050405020304" pitchFamily="18" charset="0"/>
              </a:rPr>
            </a:br>
            <a:endParaRPr lang="en-US" sz="4800" dirty="0"/>
          </a:p>
        </p:txBody>
      </p:sp>
      <p:pic>
        <p:nvPicPr>
          <p:cNvPr id="17" name="Picture 16" descr="Financial graphs on a dark display">
            <a:extLst>
              <a:ext uri="{FF2B5EF4-FFF2-40B4-BE49-F238E27FC236}">
                <a16:creationId xmlns:a16="http://schemas.microsoft.com/office/drawing/2014/main" id="{5CF851FF-F07D-DB40-42E2-6E1012A5A5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047" r="23855"/>
          <a:stretch/>
        </p:blipFill>
        <p:spPr>
          <a:xfrm>
            <a:off x="-1" y="-2"/>
            <a:ext cx="6374929" cy="68580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B1BF4-0093-621C-89C6-3FCB16930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8582" y="914400"/>
            <a:ext cx="3968783" cy="5325680"/>
          </a:xfr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txBody>
          <a:bodyPr anchor="ctr">
            <a:normAutofit/>
          </a:bodyPr>
          <a:lstStyle/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			</a:t>
            </a: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building</a:t>
            </a: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en-US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endParaRPr lang="en-US" sz="1000" dirty="0">
              <a:effectLst/>
              <a:latin typeface="+mj-lt"/>
            </a:endParaRP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endParaRPr lang="en-US" sz="1000" dirty="0">
              <a:effectLst/>
              <a:latin typeface="Times New Roman" panose="02020603050405020304" pitchFamily="18" charset="0"/>
            </a:endParaRP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endParaRPr lang="en-US" sz="1000" dirty="0">
              <a:effectLst/>
              <a:latin typeface="Times New Roman" panose="02020603050405020304" pitchFamily="18" charset="0"/>
            </a:endParaRP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Ø"/>
            </a:pPr>
            <a:endParaRPr lang="en-US" sz="10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21172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29691-6129-C7D6-8451-92A16FE77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531" y="371062"/>
            <a:ext cx="11728174" cy="1722781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 ALGORITHM: 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BACKWARD SELECTION WITH INTERACTIONS</a:t>
            </a:r>
            <a:br>
              <a:rPr lang="en-US" b="0" i="0" dirty="0">
                <a:effectLst/>
                <a:latin typeface="var(--font-fk-grotesk)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0236C3-7082-40AF-DD06-5FA760405A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835" y="2736705"/>
            <a:ext cx="3810279" cy="32623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3DA087-B5C1-7B18-8AD6-00FD3427A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105" y="2824811"/>
            <a:ext cx="75946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3228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A795B6-F4D8-7BD8-8574-8935DA7FF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EEDFD83B-474E-42D8-99FD-250991624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18AC0D4-F32D-4067-9F63-E553F4AFF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2806021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9024D6-A548-D534-D88B-75C6C817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84048"/>
            <a:ext cx="9966693" cy="2121408"/>
          </a:xfrm>
        </p:spPr>
        <p:txBody>
          <a:bodyPr anchor="ctr">
            <a:normAutofit/>
          </a:bodyPr>
          <a:lstStyle/>
          <a:p>
            <a:r>
              <a:rPr lang="en-US" sz="3300">
                <a:latin typeface="Times New Roman" panose="02020603050405020304" pitchFamily="18" charset="0"/>
                <a:cs typeface="Times New Roman" panose="02020603050405020304" pitchFamily="18" charset="0"/>
              </a:rPr>
              <a:t>SELECTION ALGORITHM: FORWARD</a:t>
            </a:r>
            <a:r>
              <a:rPr lang="en-US" sz="33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SELECTION WITH INTERACTIONS</a:t>
            </a:r>
            <a:br>
              <a:rPr lang="en-US" sz="33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AEE981A-0E3E-1891-B14F-503B1AD2F169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6806053" y="7049419"/>
            <a:ext cx="4492286" cy="59766"/>
          </a:xfrm>
        </p:spPr>
        <p:txBody>
          <a:bodyPr anchor="ctr">
            <a:normAutofit fontScale="25000" lnSpcReduction="20000"/>
          </a:bodyPr>
          <a:lstStyle/>
          <a:p>
            <a:endParaRPr lang="en-US" sz="20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E499B2F-6D89-41AB-B19D-C0493939F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98588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67129C3C-434A-066A-75A6-1FFFD5866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963" y="3112368"/>
            <a:ext cx="3682123" cy="3010136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03EC0A-3385-7A38-BF54-87A955FAE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744" y="2997440"/>
            <a:ext cx="5680293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58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6AFF2-CA13-724F-E208-BF47D6E91D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1142663" cy="53181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B9B2B7-5AB2-3B53-33D0-A3E3D02101A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0" y="3595688"/>
            <a:ext cx="4237038" cy="3262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262180-0DCE-0CA5-622C-1A498B53C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1188" y="3450686"/>
            <a:ext cx="4710704" cy="32623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7882C4-E6A8-4DC3-E47D-613ECECD73C6}"/>
              </a:ext>
            </a:extLst>
          </p:cNvPr>
          <p:cNvSpPr txBox="1"/>
          <p:nvPr/>
        </p:nvSpPr>
        <p:spPr>
          <a:xfrm>
            <a:off x="-74428" y="531629"/>
            <a:ext cx="1672948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Backward Selection with Interaction terms: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Points: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black dots represent individual data points where the predicted heating load is plotted against the actual heating load.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Trend: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overall trend is positive, indicating that as the actual heating load increases, the predicted heating load also tends to increase.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points are relatively close to the red dashed line (ideal fit), suggesting that Backward Selection provides reasonably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predictions.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Forward Selection with Interaction terms 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Points: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Similar to Backward Selection, black dots show individual data points.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Trend: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Again, a positive trend is observed.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points are slightly more scattered than in Backward Selection, indicating a less accurate prediction.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6540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10C92917-A828-4B36-95DE-11CA4F9C2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84809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F9AA2A-674F-18C5-343B-47D2DF391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3"/>
            <a:ext cx="9906799" cy="11615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4852D1A-1028-BE3F-442A-84098FB0F9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9081" y="2638498"/>
            <a:ext cx="4119258" cy="360158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eaLnBrk="1" fontAlgn="base" hangingPunct="1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+mn-lt"/>
            </a:endParaRPr>
          </a:p>
          <a:p>
            <a:pPr marL="0" marR="0" lvl="0" eaLnBrk="1" fontAlgn="base" hangingPunct="1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20F7ADD-1FA3-6786-9E48-792FA3B94B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8899145"/>
              </p:ext>
            </p:extLst>
          </p:nvPr>
        </p:nvGraphicFramePr>
        <p:xfrm>
          <a:off x="761367" y="3192560"/>
          <a:ext cx="4955148" cy="2185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36040">
                  <a:extLst>
                    <a:ext uri="{9D8B030D-6E8A-4147-A177-3AD203B41FA5}">
                      <a16:colId xmlns:a16="http://schemas.microsoft.com/office/drawing/2014/main" val="2894229579"/>
                    </a:ext>
                  </a:extLst>
                </a:gridCol>
                <a:gridCol w="866606">
                  <a:extLst>
                    <a:ext uri="{9D8B030D-6E8A-4147-A177-3AD203B41FA5}">
                      <a16:colId xmlns:a16="http://schemas.microsoft.com/office/drawing/2014/main" val="2558710060"/>
                    </a:ext>
                  </a:extLst>
                </a:gridCol>
                <a:gridCol w="977266">
                  <a:extLst>
                    <a:ext uri="{9D8B030D-6E8A-4147-A177-3AD203B41FA5}">
                      <a16:colId xmlns:a16="http://schemas.microsoft.com/office/drawing/2014/main" val="2683283192"/>
                    </a:ext>
                  </a:extLst>
                </a:gridCol>
                <a:gridCol w="1475236">
                  <a:extLst>
                    <a:ext uri="{9D8B030D-6E8A-4147-A177-3AD203B41FA5}">
                      <a16:colId xmlns:a16="http://schemas.microsoft.com/office/drawing/2014/main" val="1965753114"/>
                    </a:ext>
                  </a:extLst>
                </a:gridCol>
              </a:tblGrid>
              <a:tr h="279902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Model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RMSE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R-Squared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Interpretation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extLst>
                  <a:ext uri="{0D108BD9-81ED-4DB2-BD59-A6C34878D82A}">
                    <a16:rowId xmlns:a16="http://schemas.microsoft.com/office/drawing/2014/main" val="4074458119"/>
                  </a:ext>
                </a:extLst>
              </a:tr>
              <a:tr h="706219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Full Model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2.978433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 dirty="0">
                          <a:effectLst/>
                        </a:rPr>
                        <a:t>0.9148274</a:t>
                      </a:r>
                      <a:endParaRPr lang="en-US" sz="13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Highest RMSE, lowest R-squared, may be overfitting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0" marR="0" marT="20749" marB="20749" anchor="b"/>
                </a:tc>
                <a:extLst>
                  <a:ext uri="{0D108BD9-81ED-4DB2-BD59-A6C34878D82A}">
                    <a16:rowId xmlns:a16="http://schemas.microsoft.com/office/drawing/2014/main" val="286901217"/>
                  </a:ext>
                </a:extLst>
              </a:tr>
              <a:tr h="706219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Backward Selection (Interactions)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2.663453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0.9318894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Best performance, lowest RMSE, highest R-squared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0" marR="0" marT="20749" marB="20749" anchor="b"/>
                </a:tc>
                <a:extLst>
                  <a:ext uri="{0D108BD9-81ED-4DB2-BD59-A6C34878D82A}">
                    <a16:rowId xmlns:a16="http://schemas.microsoft.com/office/drawing/2014/main" val="3860843498"/>
                  </a:ext>
                </a:extLst>
              </a:tr>
              <a:tr h="493060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Forward Selection (Interactions)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2.668414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>
                          <a:effectLst/>
                        </a:rPr>
                        <a:t>0.9316355</a:t>
                      </a:r>
                      <a:endParaRPr lang="en-US" sz="13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1123" marR="31123" marT="20749" marB="20749" anchor="b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35"/>
                        </a:spcAft>
                      </a:pPr>
                      <a:r>
                        <a:rPr lang="en-US" sz="1300" kern="100" dirty="0">
                          <a:effectLst/>
                        </a:rPr>
                        <a:t>Second-best performance</a:t>
                      </a:r>
                      <a:endParaRPr lang="en-US" sz="13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0" marR="0" marT="20749" marB="20749" anchor="b"/>
                </a:tc>
                <a:extLst>
                  <a:ext uri="{0D108BD9-81ED-4DB2-BD59-A6C34878D82A}">
                    <a16:rowId xmlns:a16="http://schemas.microsoft.com/office/drawing/2014/main" val="884970214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2D1D7073-F200-BCC1-D196-5BC554AF9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237" y="2548022"/>
            <a:ext cx="5415911" cy="378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3498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E5CD5D69-8351-B2A1-AE1F-589F1B8FD8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286" r="33552"/>
          <a:stretch/>
        </p:blipFill>
        <p:spPr>
          <a:xfrm>
            <a:off x="20" y="-2"/>
            <a:ext cx="484584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4750" y="-2"/>
            <a:ext cx="7347249" cy="3239337"/>
          </a:xfrm>
          <a:prstGeom prst="rect">
            <a:avLst/>
          </a:prstGeom>
          <a:ln>
            <a:noFill/>
          </a:ln>
          <a:effectLst>
            <a:outerShdw blurRad="139700" dist="88900" dir="5460000" sx="97000" sy="97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DA96AC-E8CF-85F8-3E27-77962DF3F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552" y="0"/>
            <a:ext cx="4369757" cy="99391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C219F-E35A-0B54-858A-9926F8F32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6552" y="781878"/>
            <a:ext cx="6254144" cy="607612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Advanced Models for Heating Load Prediction</a:t>
            </a:r>
          </a:p>
          <a:p>
            <a:pPr marL="285750" indent="-28575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Backward Selection Model with Interactions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Best overall performance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Lowest RMSE: 2.663453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Highest R-squared: 0.9318894 (93.19% variance explained)</a:t>
            </a:r>
          </a:p>
          <a:p>
            <a:pPr marL="285750" indent="-28575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Forward Selection Model with Interactions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Second-best performance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RMSE: 2.668414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R-squared: 0.9316355 (93.16% variance explained)</a:t>
            </a:r>
          </a:p>
          <a:p>
            <a:pPr marL="285750" indent="-28575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Full Model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Poorest performance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Highest RMSE: 2.978433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Lowest R-squared: 0.9148274 (91.48% variance explained)</a:t>
            </a:r>
          </a:p>
          <a:p>
            <a:pPr marL="285750" indent="-285750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Insights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Advanced models outperform the Full Model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Interaction terms significantly improve predictions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Variable selection methods identify crucial predictors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Backward Selection Model offers the best balance of accuracy and parsimony</a:t>
            </a:r>
          </a:p>
          <a:p>
            <a:pPr>
              <a:lnSpc>
                <a:spcPct val="100000"/>
              </a:lnSpc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1FF92BA-874E-408A-BFAD-416A7FFE5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65494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AE94F-2313-64DD-6164-EFD5AE88A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655" y="74429"/>
            <a:ext cx="10919719" cy="616688"/>
          </a:xfrm>
        </p:spPr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92372-B7D3-014C-C82F-7E2A05442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5" y="691117"/>
            <a:ext cx="10919720" cy="6092453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Conclusion: Predicting Building Heating Load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Summary of Findings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Complex building energy consumption patterns require models that capture intricate relationships.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Advanced models (Backward and Forward Selection with Interactions) excel in accuracy.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Outstanding Model Performance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Backward Selection Model with Interactions: Lowest RMSE (2.663453), Highest R-squared (0.9318894).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Forward Selection Model with Interactions: RMSE (2.668414), R-squared (0.9316355).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Comparative Analysis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Full Model serves as a baseline but lacks effectiveness in capturing complex relationships.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Interaction terms significantly enhance model performance.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Implications for Energy Efficiency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Accurate heating load predictions optimize design and energy conservation.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Insights inform policy and strategic planning in construction.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Advanced statistical modeling is crucial for sustainable development, emphasizing the role of interaction terms in extracting insights from complex datasets.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770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7DE220E6-BA55-4F04-B3C4-F4985F3E7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tint">
            <a:extLst>
              <a:ext uri="{FF2B5EF4-FFF2-40B4-BE49-F238E27FC236}">
                <a16:creationId xmlns:a16="http://schemas.microsoft.com/office/drawing/2014/main" id="{5AE190BC-D2FD-433E-AB89-0DF68EFD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5644" y="0"/>
            <a:ext cx="1046356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6864" y="0"/>
            <a:ext cx="5815134" cy="6858000"/>
          </a:xfrm>
          <a:prstGeom prst="rect">
            <a:avLst/>
          </a:prstGeom>
          <a:ln>
            <a:noFill/>
          </a:ln>
          <a:effectLst>
            <a:outerShdw blurRad="508000" dist="1905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610A12-86CC-345B-046C-66BEABD06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582" y="1"/>
            <a:ext cx="3968783" cy="15240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dirty="0">
                <a:effectLst/>
                <a:latin typeface="Times New Roman" panose="02020603050405020304" pitchFamily="18" charset="0"/>
              </a:rPr>
              <a:t>INTRODUCTION</a:t>
            </a:r>
            <a:br>
              <a:rPr lang="en-US" sz="3700" dirty="0">
                <a:effectLst/>
                <a:latin typeface="Times New Roman" panose="02020603050405020304" pitchFamily="18" charset="0"/>
              </a:rPr>
            </a:br>
            <a:endParaRPr lang="en-US" sz="3700" dirty="0"/>
          </a:p>
        </p:txBody>
      </p:sp>
      <p:pic>
        <p:nvPicPr>
          <p:cNvPr id="7" name="Graphic 6" descr="Bullseye">
            <a:extLst>
              <a:ext uri="{FF2B5EF4-FFF2-40B4-BE49-F238E27FC236}">
                <a16:creationId xmlns:a16="http://schemas.microsoft.com/office/drawing/2014/main" id="{4F0F8DCD-E23D-F030-D3BA-ECA93877F6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1367" y="953872"/>
            <a:ext cx="4950255" cy="495025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EF95C-71EA-EFF8-25E9-1C754DBDD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5138" y="795130"/>
            <a:ext cx="5615490" cy="5444949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AIM: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Our 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team aims to create a predictive model using the ENB2012 dataset. This model will estimate the energy consumption of a building (Heating Load Y1) based on several key building characteristics. while excluding cooling load (Y2).</a:t>
            </a:r>
          </a:p>
          <a:p>
            <a:pPr>
              <a:lnSpc>
                <a:spcPct val="100000"/>
              </a:lnSpc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Points: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Develop a predictive model for heating load.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Importance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Essential for optimizing building design and reducing energy consumption.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Broader Impact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Supports sustainable architecture, urban planning, and energy policies.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Dataset Overview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768 samples with 8 features, including wall area, glazing area, and overall height.</a:t>
            </a:r>
          </a:p>
          <a:p>
            <a:pPr>
              <a:lnSpc>
                <a:spcPct val="100000"/>
              </a:lnSpc>
            </a:pP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concentrating on heating load predictions, this project contributes to the creation of energy-efficient buildings and aligns with sustainable development goals.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7154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3A0870-FEB2-529A-A1BE-6A19543054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16" r="56038"/>
          <a:stretch/>
        </p:blipFill>
        <p:spPr>
          <a:xfrm>
            <a:off x="20" y="-2"/>
            <a:ext cx="4845848" cy="68580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C935F7-A9B0-FF86-1D0C-8B78ED466E5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773863" y="0"/>
            <a:ext cx="5418137" cy="903288"/>
          </a:xfrm>
        </p:spPr>
        <p:txBody>
          <a:bodyPr>
            <a:normAutofit/>
          </a:bodyPr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E77C5-FCEC-F9D8-3AD4-5777FA4CE90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30925" y="1009650"/>
            <a:ext cx="6061075" cy="5476875"/>
          </a:xfrm>
        </p:spPr>
        <p:txBody>
          <a:bodyPr>
            <a:normAutofit lnSpcReduction="10000"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Sample Size: 768 buildings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Variables (8):</a:t>
            </a:r>
          </a:p>
          <a:p>
            <a:pPr marL="51435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X1: Relative Compactness</a:t>
            </a:r>
          </a:p>
          <a:p>
            <a:pPr marL="51435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X2: Surface Area</a:t>
            </a:r>
          </a:p>
          <a:p>
            <a:pPr marL="51435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X3: Wall Area</a:t>
            </a:r>
          </a:p>
          <a:p>
            <a:pPr marL="51435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X4: Roof Area</a:t>
            </a:r>
          </a:p>
          <a:p>
            <a:pPr marL="51435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X5: Overall Height</a:t>
            </a:r>
          </a:p>
          <a:p>
            <a:pPr marL="51435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X6: Orientation</a:t>
            </a:r>
          </a:p>
          <a:p>
            <a:pPr marL="51435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X7: Glazing Area</a:t>
            </a:r>
          </a:p>
          <a:p>
            <a:pPr marL="51435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X8: Glazing Area Distribution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 Variables (2):</a:t>
            </a:r>
          </a:p>
          <a:p>
            <a:pPr marL="51435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Y1: Heating Load (target)</a:t>
            </a:r>
          </a:p>
          <a:p>
            <a:pPr marL="51435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Y2: Cooling Load (excluded from analysis)</a:t>
            </a:r>
          </a:p>
          <a:p>
            <a:pPr>
              <a:lnSpc>
                <a:spcPct val="100000"/>
              </a:lnSpc>
            </a:pPr>
            <a:endParaRPr lang="en-US" sz="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615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EF4E4B8-160E-714C-8C24-63AB711359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0265" b="-3"/>
          <a:stretch/>
        </p:blipFill>
        <p:spPr>
          <a:xfrm>
            <a:off x="20" y="101601"/>
            <a:ext cx="8381980" cy="6756400"/>
          </a:xfrm>
          <a:prstGeom prst="rect">
            <a:avLst/>
          </a:prstGeom>
        </p:spPr>
      </p:pic>
      <p:sp>
        <p:nvSpPr>
          <p:cNvPr id="35" name="Content Placeholder 34">
            <a:extLst>
              <a:ext uri="{FF2B5EF4-FFF2-40B4-BE49-F238E27FC236}">
                <a16:creationId xmlns:a16="http://schemas.microsoft.com/office/drawing/2014/main" id="{339D1FEF-E31B-6398-1114-4F71DCEFC65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29700" y="1282700"/>
            <a:ext cx="3162300" cy="5397500"/>
          </a:xfrm>
        </p:spPr>
        <p:txBody>
          <a:bodyPr anchor="ctr">
            <a:normAutofit/>
          </a:bodyPr>
          <a:lstStyle/>
          <a:p>
            <a:r>
              <a:rPr lang="en-US" dirty="0"/>
              <a:t>DATA PREPROCESSING</a:t>
            </a:r>
          </a:p>
        </p:txBody>
      </p:sp>
    </p:spTree>
    <p:extLst>
      <p:ext uri="{BB962C8B-B14F-4D97-AF65-F5344CB8AC3E}">
        <p14:creationId xmlns:p14="http://schemas.microsoft.com/office/powerpoint/2010/main" val="2584620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165109B-7036-4613-93D4-579E77F6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65AB34-F225-C206-7E18-7B36E1986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58982"/>
            <a:ext cx="3451060" cy="5152933"/>
          </a:xfrm>
        </p:spPr>
        <p:txBody>
          <a:bodyPr>
            <a:normAutofit/>
          </a:bodyPr>
          <a:lstStyle/>
          <a:p>
            <a:r>
              <a:rPr lang="en-US" sz="3700" dirty="0">
                <a:effectLst/>
                <a:latin typeface="+mj-lt"/>
              </a:rPr>
              <a:t>DATA VISUALIZATION</a:t>
            </a:r>
            <a:br>
              <a:rPr lang="en-US" sz="3700" dirty="0">
                <a:effectLst/>
                <a:latin typeface="+mj-lt"/>
              </a:rPr>
            </a:br>
            <a:endParaRPr lang="en-US" sz="3700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6707" y="0"/>
            <a:ext cx="7455294" cy="6858000"/>
          </a:xfrm>
          <a:prstGeom prst="rect">
            <a:avLst/>
          </a:prstGeom>
          <a:ln>
            <a:noFill/>
          </a:ln>
          <a:effectLst>
            <a:outerShdw blurRad="660400" dist="279400" dir="798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CDE113E-FCB4-1B2C-FBC2-68D39F9652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2805004"/>
              </p:ext>
            </p:extLst>
          </p:nvPr>
        </p:nvGraphicFramePr>
        <p:xfrm>
          <a:off x="5088860" y="601324"/>
          <a:ext cx="6055450" cy="56387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8846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BCF6B-17D2-ED79-5E93-4978D8532D1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38113"/>
            <a:ext cx="12192000" cy="855662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effectLst/>
                <a:latin typeface="Times New Roman" panose="02020603050405020304" pitchFamily="18" charset="0"/>
              </a:rPr>
              <a:t>HISTOGRAM</a:t>
            </a:r>
            <a:endParaRPr lang="en-US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3C4546-4726-7F12-D998-BF39356E3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411" y="993914"/>
            <a:ext cx="11463387" cy="566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204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11D4-1B67-1302-BBE4-EEF888B5216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41160" y="683288"/>
            <a:ext cx="11950840" cy="23111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800" dirty="0"/>
              <a:t>Box Plot</a:t>
            </a:r>
            <a:br>
              <a:rPr lang="en-US" sz="4800" dirty="0"/>
            </a:br>
            <a:endParaRPr lang="en-US" sz="48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78C404-3BFA-7C0A-2920-078BEB2B28A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0" y="1346200"/>
            <a:ext cx="11684000" cy="5275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68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7DE220E6-BA55-4F04-B3C4-F4985F3E7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tint">
            <a:extLst>
              <a:ext uri="{FF2B5EF4-FFF2-40B4-BE49-F238E27FC236}">
                <a16:creationId xmlns:a16="http://schemas.microsoft.com/office/drawing/2014/main" id="{5AE190BC-D2FD-433E-AB89-0DF68EFD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5644" y="0"/>
            <a:ext cx="1046356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6864" y="0"/>
            <a:ext cx="5815134" cy="6858000"/>
          </a:xfrm>
          <a:prstGeom prst="rect">
            <a:avLst/>
          </a:prstGeom>
          <a:ln>
            <a:noFill/>
          </a:ln>
          <a:effectLst>
            <a:outerShdw blurRad="508000" dist="1905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18470-8CD5-C769-6535-8271BE892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48" y="424070"/>
            <a:ext cx="11128328" cy="993913"/>
          </a:xfrm>
        </p:spPr>
        <p:txBody>
          <a:bodyPr>
            <a:normAutofit/>
          </a:bodyPr>
          <a:lstStyle/>
          <a:p>
            <a:pPr algn="ctr"/>
            <a:r>
              <a:rPr lang="en-US" sz="3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SCATTER PLOT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99A67A-4D6C-E2C2-E6D1-B6EB6C3A9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34" y="1336432"/>
            <a:ext cx="11237827" cy="5419978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968191"/>
      </p:ext>
    </p:extLst>
  </p:cSld>
  <p:clrMapOvr>
    <a:masterClrMapping/>
  </p:clrMapOvr>
</p:sld>
</file>

<file path=ppt/theme/theme1.xml><?xml version="1.0" encoding="utf-8"?>
<a:theme xmlns:a="http://schemas.openxmlformats.org/drawingml/2006/main" name="BevelVTI">
  <a:themeElements>
    <a:clrScheme name="Custom 148">
      <a:dk1>
        <a:srgbClr val="262626"/>
      </a:dk1>
      <a:lt1>
        <a:sysClr val="window" lastClr="FFFFFF"/>
      </a:lt1>
      <a:dk2>
        <a:srgbClr val="2F333D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2221</TotalTime>
  <Words>1401</Words>
  <Application>Microsoft Macintosh PowerPoint</Application>
  <PresentationFormat>Widescreen</PresentationFormat>
  <Paragraphs>194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__fkGroteskNeue_598ab8</vt:lpstr>
      <vt:lpstr>Aptos</vt:lpstr>
      <vt:lpstr>Arial</vt:lpstr>
      <vt:lpstr>Bierstadt</vt:lpstr>
      <vt:lpstr>Courier New</vt:lpstr>
      <vt:lpstr>Times New Roman</vt:lpstr>
      <vt:lpstr>var(--font-fk-grotesk)</vt:lpstr>
      <vt:lpstr>Wingdings</vt:lpstr>
      <vt:lpstr>BevelVTI</vt:lpstr>
      <vt:lpstr>ENERGY EFFICIENCY OF BUILDINGS Advanced Statistical Learning - I   Group 8    INSTRUCTOR:  Prof. CHING CHI YANG </vt:lpstr>
      <vt:lpstr>CONTENTS </vt:lpstr>
      <vt:lpstr>INTRODUCTION </vt:lpstr>
      <vt:lpstr>DATASET</vt:lpstr>
      <vt:lpstr>PowerPoint Presentation</vt:lpstr>
      <vt:lpstr>DATA VISUALIZATION </vt:lpstr>
      <vt:lpstr>HISTOGRAM</vt:lpstr>
      <vt:lpstr>Box Plot </vt:lpstr>
      <vt:lpstr>SCATTER PLOT</vt:lpstr>
      <vt:lpstr>PAIR PLOT</vt:lpstr>
      <vt:lpstr>CORRELATION MATRIX </vt:lpstr>
      <vt:lpstr># Summary of a linear model for checking multicollinearity summary(lm(Surface_Area ~ Wall_Area + Roof_Area, data = building_data_no_y2))</vt:lpstr>
      <vt:lpstr>LINEAR REGRESSION MODEL SUMMARY</vt:lpstr>
      <vt:lpstr>SIMPLE LINEAR REGRESSION</vt:lpstr>
      <vt:lpstr>SUBSET SELECTION METHODS</vt:lpstr>
      <vt:lpstr>SELECTION ALGORITHM: BACKWARD</vt:lpstr>
      <vt:lpstr>VISUALIZATIONS - BACKWARD</vt:lpstr>
      <vt:lpstr>SELECTION ALGORITHM: FORWARD</vt:lpstr>
      <vt:lpstr>VISUALIZATIONS - FORWARD</vt:lpstr>
      <vt:lpstr>SELECTION ALGORITHM: BACKWARD SELECTION WITH INTERACTIONS </vt:lpstr>
      <vt:lpstr>SELECTION ALGORITHM: FORWARD SELECTION WITH INTERACTIONS </vt:lpstr>
      <vt:lpstr>VISUALIZATIONS</vt:lpstr>
      <vt:lpstr>RESULTS</vt:lpstr>
      <vt:lpstr>DISCUSSION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Dundi Sandeep Daddala (ddaddala)</dc:creator>
  <cp:lastModifiedBy>Dundi Sandeep Daddala (ddaddala)</cp:lastModifiedBy>
  <cp:revision>67</cp:revision>
  <dcterms:created xsi:type="dcterms:W3CDTF">2024-12-01T21:26:15Z</dcterms:created>
  <dcterms:modified xsi:type="dcterms:W3CDTF">2024-12-04T18:08:21Z</dcterms:modified>
</cp:coreProperties>
</file>

<file path=docProps/thumbnail.jpeg>
</file>